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60" r:id="rId7"/>
    <p:sldId id="261" r:id="rId8"/>
    <p:sldId id="263" r:id="rId9"/>
    <p:sldId id="264" r:id="rId10"/>
    <p:sldId id="265" r:id="rId11"/>
    <p:sldId id="266" r:id="rId12"/>
    <p:sldId id="272" r:id="rId13"/>
    <p:sldId id="267" r:id="rId14"/>
    <p:sldId id="268" r:id="rId15"/>
    <p:sldId id="269" r:id="rId16"/>
    <p:sldId id="270" r:id="rId17"/>
    <p:sldId id="271"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8481BA8-391D-4055-9EC8-17497BDD648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81BA8-391D-4055-9EC8-17497BDD648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8481BA8-391D-4055-9EC8-17497BDD648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81BA8-391D-4055-9EC8-17497BDD648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2F21E78-BC0E-4CB3-A89D-4FF2EB9F9C25}" type="datetimeFigureOut">
              <a:rPr lang="en-US" smtClean="0"/>
              <a:t>6/25/2015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81BA8-391D-4055-9EC8-17497BDD648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2F21E78-BC0E-4CB3-A89D-4FF2EB9F9C25}" type="datetimeFigureOut">
              <a:rPr lang="en-US" smtClean="0"/>
              <a:t>6/25/2015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8481BA8-391D-4055-9EC8-17497BDD648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 Economies Differ in Kind</a:t>
            </a:r>
            <a:endParaRPr lang="en-US" dirty="0"/>
          </a:p>
        </p:txBody>
      </p:sp>
      <p:sp>
        <p:nvSpPr>
          <p:cNvPr id="3" name="Subtitle 2"/>
          <p:cNvSpPr>
            <a:spLocks noGrp="1"/>
          </p:cNvSpPr>
          <p:nvPr>
            <p:ph type="subTitle" idx="1"/>
          </p:nvPr>
        </p:nvSpPr>
        <p:spPr/>
        <p:txBody>
          <a:bodyPr/>
          <a:lstStyle/>
          <a:p>
            <a:r>
              <a:rPr lang="en-US" dirty="0" smtClean="0"/>
              <a:t>Free Markets, Command, and Mixed Economies and Why Economics Matters to You!</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2777836"/>
            <a:ext cx="2828925" cy="3429000"/>
          </a:xfrm>
          <a:prstGeom prst="rect">
            <a:avLst/>
          </a:prstGeom>
        </p:spPr>
      </p:pic>
      <p:pic>
        <p:nvPicPr>
          <p:cNvPr id="6" name="Picture 5"/>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3657600" y="2729346"/>
            <a:ext cx="2611267" cy="344285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2729346"/>
            <a:ext cx="2514600" cy="3463990"/>
          </a:xfrm>
          <a:prstGeom prst="rect">
            <a:avLst/>
          </a:prstGeom>
        </p:spPr>
      </p:pic>
    </p:spTree>
    <p:extLst>
      <p:ext uri="{BB962C8B-B14F-4D97-AF65-F5344CB8AC3E}">
        <p14:creationId xmlns:p14="http://schemas.microsoft.com/office/powerpoint/2010/main" val="208800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 answer these questions determines our style of economy…</a:t>
            </a:r>
            <a:endParaRPr lang="en-US" dirty="0"/>
          </a:p>
        </p:txBody>
      </p:sp>
      <p:sp>
        <p:nvSpPr>
          <p:cNvPr id="3" name="Content Placeholder 2"/>
          <p:cNvSpPr>
            <a:spLocks noGrp="1"/>
          </p:cNvSpPr>
          <p:nvPr>
            <p:ph idx="1"/>
          </p:nvPr>
        </p:nvSpPr>
        <p:spPr>
          <a:xfrm>
            <a:off x="1143000" y="1447800"/>
            <a:ext cx="7848600" cy="5181600"/>
          </a:xfrm>
        </p:spPr>
        <p:txBody>
          <a:bodyPr/>
          <a:lstStyle/>
          <a:p>
            <a:r>
              <a:rPr lang="en-US" dirty="0" smtClean="0"/>
              <a:t>There are three basic styles of economic systems: </a:t>
            </a:r>
          </a:p>
          <a:p>
            <a:pPr marL="82296" indent="0" algn="ctr">
              <a:buNone/>
            </a:pPr>
            <a:r>
              <a:rPr lang="en-US" u="sng" dirty="0" smtClean="0">
                <a:solidFill>
                  <a:schemeClr val="accent6">
                    <a:lumMod val="50000"/>
                  </a:schemeClr>
                </a:solidFill>
              </a:rPr>
              <a:t>The Economic Continuum: </a:t>
            </a:r>
            <a:endParaRPr lang="en-US" u="sng" dirty="0">
              <a:solidFill>
                <a:schemeClr val="accent6">
                  <a:lumMod val="50000"/>
                </a:schemeClr>
              </a:solidFill>
            </a:endParaRPr>
          </a:p>
          <a:p>
            <a:pPr marL="82296" indent="0">
              <a:buNone/>
            </a:pPr>
            <a:r>
              <a:rPr lang="en-US" sz="1600" dirty="0" smtClean="0"/>
              <a:t>Command Economies	Mixed Economies	          Free Market Economies</a:t>
            </a:r>
          </a:p>
          <a:p>
            <a:pPr marL="82296" indent="0">
              <a:buNone/>
            </a:pPr>
            <a:endParaRPr lang="en-US" sz="1600" dirty="0"/>
          </a:p>
          <a:p>
            <a:pPr marL="82296" indent="0">
              <a:buNone/>
            </a:pPr>
            <a:endParaRPr lang="en-US" sz="1600" dirty="0" smtClean="0"/>
          </a:p>
          <a:p>
            <a:pPr marL="82296" indent="0">
              <a:buNone/>
            </a:pPr>
            <a:endParaRPr lang="en-US" sz="1600" dirty="0" smtClean="0"/>
          </a:p>
          <a:p>
            <a:pPr marL="82296" indent="0">
              <a:buNone/>
            </a:pPr>
            <a:r>
              <a:rPr lang="en-US" sz="1600" dirty="0" smtClean="0"/>
              <a:t>Marxism		Socialism		“The Welfare State”	Capitalism </a:t>
            </a:r>
          </a:p>
          <a:p>
            <a:pPr marL="82296" indent="0">
              <a:buNone/>
            </a:pPr>
            <a:r>
              <a:rPr lang="en-US" sz="1600" dirty="0" smtClean="0"/>
              <a:t>Leninism		Modern Scandinavia			The United States*</a:t>
            </a:r>
          </a:p>
          <a:p>
            <a:pPr marL="82296" indent="0">
              <a:buNone/>
            </a:pPr>
            <a:r>
              <a:rPr lang="en-US" sz="1600" dirty="0" smtClean="0"/>
              <a:t>Maoism						</a:t>
            </a:r>
          </a:p>
          <a:p>
            <a:pPr marL="82296" indent="0">
              <a:buNone/>
            </a:pPr>
            <a:r>
              <a:rPr lang="en-US" sz="1600" dirty="0" smtClean="0"/>
              <a:t>Cuba						“Laissez-Faire” </a:t>
            </a:r>
          </a:p>
          <a:p>
            <a:pPr marL="82296" indent="0">
              <a:buNone/>
            </a:pPr>
            <a:endParaRPr lang="en-US" sz="1600" dirty="0"/>
          </a:p>
          <a:p>
            <a:pPr marL="82296" indent="0">
              <a:buNone/>
            </a:pPr>
            <a:r>
              <a:rPr lang="en-US" sz="1600" dirty="0" smtClean="0">
                <a:solidFill>
                  <a:schemeClr val="accent6">
                    <a:lumMod val="50000"/>
                  </a:schemeClr>
                </a:solidFill>
                <a:effectLst>
                  <a:outerShdw blurRad="38100" dist="38100" dir="2700000" algn="tl">
                    <a:srgbClr val="000000">
                      <a:alpha val="43137"/>
                    </a:srgbClr>
                  </a:outerShdw>
                </a:effectLst>
              </a:rPr>
              <a:t>* </a:t>
            </a:r>
            <a:r>
              <a:rPr lang="en-US" sz="1600" u="sng" dirty="0" smtClean="0">
                <a:solidFill>
                  <a:schemeClr val="accent6">
                    <a:lumMod val="50000"/>
                  </a:schemeClr>
                </a:solidFill>
                <a:effectLst>
                  <a:outerShdw blurRad="38100" dist="38100" dir="2700000" algn="tl">
                    <a:srgbClr val="000000">
                      <a:alpha val="43137"/>
                    </a:srgbClr>
                  </a:outerShdw>
                </a:effectLst>
              </a:rPr>
              <a:t>NOTE:  </a:t>
            </a:r>
            <a:r>
              <a:rPr lang="en-US" sz="1600" dirty="0" smtClean="0"/>
              <a:t>The United States, although committed to free markets and capitalism, is clearly a Mixed Economy in practice: income taxes, Social Security, health care, etc. </a:t>
            </a:r>
            <a:endParaRPr lang="en-US" sz="1600" dirty="0"/>
          </a:p>
        </p:txBody>
      </p:sp>
      <p:sp>
        <p:nvSpPr>
          <p:cNvPr id="6" name="Left-Right Arrow 5"/>
          <p:cNvSpPr/>
          <p:nvPr/>
        </p:nvSpPr>
        <p:spPr>
          <a:xfrm>
            <a:off x="1524000" y="3657600"/>
            <a:ext cx="7162800" cy="381000"/>
          </a:xfrm>
          <a:prstGeom prst="lef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Donut 6"/>
          <p:cNvSpPr/>
          <p:nvPr/>
        </p:nvSpPr>
        <p:spPr>
          <a:xfrm>
            <a:off x="2209800" y="3619500"/>
            <a:ext cx="457200" cy="457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Donut 7"/>
          <p:cNvSpPr/>
          <p:nvPr/>
        </p:nvSpPr>
        <p:spPr>
          <a:xfrm>
            <a:off x="4724400" y="3619500"/>
            <a:ext cx="457200" cy="457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Donut 8"/>
          <p:cNvSpPr/>
          <p:nvPr/>
        </p:nvSpPr>
        <p:spPr>
          <a:xfrm>
            <a:off x="7467600" y="3619500"/>
            <a:ext cx="457200" cy="4572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p:nvPr/>
        </p:nvCxnSpPr>
        <p:spPr>
          <a:xfrm flipV="1">
            <a:off x="1828800" y="3848100"/>
            <a:ext cx="1143000" cy="49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8" idx="2"/>
          </p:cNvCxnSpPr>
          <p:nvPr/>
        </p:nvCxnSpPr>
        <p:spPr>
          <a:xfrm flipV="1">
            <a:off x="3810000" y="3848100"/>
            <a:ext cx="914400" cy="49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334000" y="3848100"/>
            <a:ext cx="1066800" cy="49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467600" y="3848100"/>
            <a:ext cx="228600" cy="4953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6019800" y="3848100"/>
            <a:ext cx="1066800" cy="952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924800" y="3848100"/>
            <a:ext cx="228600" cy="1562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997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Market Economies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American profess to aspire to a Free Market Economy, but since there are obvious problems of economic exploitation which are associated with this model, it’s not ever perfectly adhered to.  Nevertheless,  Americans attempt to protect the most important aspects of free markets, which are known to produce the best results for a society in the long run.  </a:t>
            </a:r>
            <a:endParaRPr lang="en-US" dirty="0"/>
          </a:p>
        </p:txBody>
      </p:sp>
      <p:sp>
        <p:nvSpPr>
          <p:cNvPr id="4" name="Content Placeholder 3"/>
          <p:cNvSpPr>
            <a:spLocks noGrp="1"/>
          </p:cNvSpPr>
          <p:nvPr>
            <p:ph sz="half" idx="2"/>
          </p:nvPr>
        </p:nvSpPr>
        <p:spPr/>
        <p:txBody>
          <a:bodyPr>
            <a:normAutofit fontScale="85000" lnSpcReduction="20000"/>
          </a:bodyPr>
          <a:lstStyle/>
          <a:p>
            <a:pPr>
              <a:buFont typeface="Wingdings" panose="05000000000000000000" pitchFamily="2" charset="2"/>
              <a:buChar char="§"/>
            </a:pPr>
            <a:r>
              <a:rPr lang="en-US" dirty="0" smtClean="0">
                <a:solidFill>
                  <a:schemeClr val="accent6">
                    <a:lumMod val="50000"/>
                  </a:schemeClr>
                </a:solidFill>
                <a:effectLst>
                  <a:outerShdw blurRad="38100" dist="38100" dir="2700000" algn="tl">
                    <a:srgbClr val="000000">
                      <a:alpha val="43137"/>
                    </a:srgbClr>
                  </a:outerShdw>
                </a:effectLst>
              </a:rPr>
              <a:t>No Government Intervention </a:t>
            </a:r>
          </a:p>
          <a:p>
            <a:pPr>
              <a:buFont typeface="Wingdings" panose="05000000000000000000" pitchFamily="2" charset="2"/>
              <a:buChar char="§"/>
            </a:pPr>
            <a:endParaRPr lang="en-US" dirty="0" smtClean="0">
              <a:solidFill>
                <a:schemeClr val="accent6">
                  <a:lumMod val="50000"/>
                </a:schemeClr>
              </a:solidFill>
              <a:effectLst>
                <a:outerShdw blurRad="38100" dist="38100" dir="2700000" algn="tl">
                  <a:srgbClr val="000000">
                    <a:alpha val="43137"/>
                  </a:srgbClr>
                </a:outerShdw>
              </a:effectLst>
            </a:endParaRPr>
          </a:p>
          <a:p>
            <a:pPr>
              <a:buFont typeface="Wingdings" panose="05000000000000000000" pitchFamily="2" charset="2"/>
              <a:buChar char="§"/>
            </a:pPr>
            <a:r>
              <a:rPr lang="en-US" dirty="0" smtClean="0">
                <a:solidFill>
                  <a:schemeClr val="accent6">
                    <a:lumMod val="50000"/>
                  </a:schemeClr>
                </a:solidFill>
                <a:effectLst>
                  <a:outerShdw blurRad="38100" dist="38100" dir="2700000" algn="tl">
                    <a:srgbClr val="000000">
                      <a:alpha val="43137"/>
                    </a:srgbClr>
                  </a:outerShdw>
                </a:effectLst>
              </a:rPr>
              <a:t>Private Ownership of Businesses</a:t>
            </a:r>
          </a:p>
          <a:p>
            <a:pPr>
              <a:buFont typeface="Wingdings" panose="05000000000000000000" pitchFamily="2" charset="2"/>
              <a:buChar char="§"/>
            </a:pPr>
            <a:endParaRPr lang="en-US" dirty="0" smtClean="0">
              <a:solidFill>
                <a:schemeClr val="accent6">
                  <a:lumMod val="50000"/>
                </a:schemeClr>
              </a:solidFill>
              <a:effectLst>
                <a:outerShdw blurRad="38100" dist="38100" dir="2700000" algn="tl">
                  <a:srgbClr val="000000">
                    <a:alpha val="43137"/>
                  </a:srgbClr>
                </a:outerShdw>
              </a:effectLst>
            </a:endParaRPr>
          </a:p>
          <a:p>
            <a:pPr>
              <a:buFont typeface="Wingdings" panose="05000000000000000000" pitchFamily="2" charset="2"/>
              <a:buChar char="§"/>
            </a:pPr>
            <a:r>
              <a:rPr lang="en-US" dirty="0" smtClean="0">
                <a:solidFill>
                  <a:schemeClr val="accent6">
                    <a:lumMod val="50000"/>
                  </a:schemeClr>
                </a:solidFill>
                <a:effectLst>
                  <a:outerShdw blurRad="38100" dist="38100" dir="2700000" algn="tl">
                    <a:srgbClr val="000000">
                      <a:alpha val="43137"/>
                    </a:srgbClr>
                  </a:outerShdw>
                </a:effectLst>
              </a:rPr>
              <a:t>The Profit Motive</a:t>
            </a:r>
          </a:p>
          <a:p>
            <a:pPr>
              <a:buFont typeface="Wingdings" panose="05000000000000000000" pitchFamily="2" charset="2"/>
              <a:buChar char="§"/>
            </a:pPr>
            <a:endParaRPr lang="en-US" dirty="0" smtClean="0">
              <a:solidFill>
                <a:schemeClr val="accent6">
                  <a:lumMod val="50000"/>
                </a:schemeClr>
              </a:solidFill>
              <a:effectLst>
                <a:outerShdw blurRad="38100" dist="38100" dir="2700000" algn="tl">
                  <a:srgbClr val="000000">
                    <a:alpha val="43137"/>
                  </a:srgbClr>
                </a:outerShdw>
              </a:effectLst>
            </a:endParaRPr>
          </a:p>
          <a:p>
            <a:pPr>
              <a:buFont typeface="Wingdings" panose="05000000000000000000" pitchFamily="2" charset="2"/>
              <a:buChar char="§"/>
            </a:pPr>
            <a:r>
              <a:rPr lang="en-US" dirty="0" smtClean="0">
                <a:solidFill>
                  <a:schemeClr val="accent6">
                    <a:lumMod val="50000"/>
                  </a:schemeClr>
                </a:solidFill>
                <a:effectLst>
                  <a:outerShdw blurRad="38100" dist="38100" dir="2700000" algn="tl">
                    <a:srgbClr val="000000">
                      <a:alpha val="43137"/>
                    </a:srgbClr>
                  </a:outerShdw>
                </a:effectLst>
              </a:rPr>
              <a:t>Competition </a:t>
            </a:r>
          </a:p>
          <a:p>
            <a:pPr>
              <a:buFont typeface="Wingdings" panose="05000000000000000000" pitchFamily="2" charset="2"/>
              <a:buChar char="§"/>
            </a:pPr>
            <a:endParaRPr lang="en-US" dirty="0" smtClean="0">
              <a:solidFill>
                <a:schemeClr val="accent6">
                  <a:lumMod val="50000"/>
                </a:schemeClr>
              </a:solidFill>
              <a:effectLst>
                <a:outerShdw blurRad="38100" dist="38100" dir="2700000" algn="tl">
                  <a:srgbClr val="000000">
                    <a:alpha val="43137"/>
                  </a:srgbClr>
                </a:outerShdw>
              </a:effectLst>
            </a:endParaRPr>
          </a:p>
          <a:p>
            <a:pPr>
              <a:buFont typeface="Wingdings" panose="05000000000000000000" pitchFamily="2" charset="2"/>
              <a:buChar char="§"/>
            </a:pPr>
            <a:r>
              <a:rPr lang="en-US" dirty="0" smtClean="0">
                <a:solidFill>
                  <a:schemeClr val="accent6">
                    <a:lumMod val="50000"/>
                  </a:schemeClr>
                </a:solidFill>
                <a:effectLst>
                  <a:outerShdw blurRad="38100" dist="38100" dir="2700000" algn="tl">
                    <a:srgbClr val="000000">
                      <a:alpha val="43137"/>
                    </a:srgbClr>
                  </a:outerShdw>
                </a:effectLst>
              </a:rPr>
              <a:t>Consumer Sovereignty and Individual Choice</a:t>
            </a:r>
            <a:endParaRPr lang="en-US"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44311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Adam Smith: </a:t>
            </a:r>
            <a:r>
              <a:rPr lang="en-US" i="1" u="sng" dirty="0" smtClean="0"/>
              <a:t>The Wealth of Nations</a:t>
            </a:r>
            <a:endParaRPr lang="en-US" i="1" u="sng"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43000" y="1392299"/>
            <a:ext cx="3629107" cy="4664075"/>
          </a:xfrm>
        </p:spPr>
      </p:pic>
      <p:sp>
        <p:nvSpPr>
          <p:cNvPr id="4" name="Content Placeholder 3"/>
          <p:cNvSpPr>
            <a:spLocks noGrp="1"/>
          </p:cNvSpPr>
          <p:nvPr>
            <p:ph sz="half" idx="2"/>
          </p:nvPr>
        </p:nvSpPr>
        <p:spPr>
          <a:xfrm>
            <a:off x="4876800" y="1392299"/>
            <a:ext cx="4056888" cy="5313301"/>
          </a:xfrm>
        </p:spPr>
        <p:txBody>
          <a:bodyPr>
            <a:normAutofit fontScale="70000" lnSpcReduction="20000"/>
          </a:bodyPr>
          <a:lstStyle/>
          <a:p>
            <a:pPr marL="82296" indent="0">
              <a:buNone/>
            </a:pPr>
            <a:r>
              <a:rPr lang="en-US" dirty="0" smtClean="0"/>
              <a:t>Adam Smith’s </a:t>
            </a:r>
            <a:r>
              <a:rPr lang="en-US" i="1" u="sng" dirty="0" smtClean="0">
                <a:solidFill>
                  <a:schemeClr val="accent6">
                    <a:lumMod val="75000"/>
                  </a:schemeClr>
                </a:solidFill>
                <a:effectLst>
                  <a:outerShdw blurRad="38100" dist="38100" dir="2700000" algn="tl">
                    <a:srgbClr val="000000">
                      <a:alpha val="43137"/>
                    </a:srgbClr>
                  </a:outerShdw>
                </a:effectLst>
              </a:rPr>
              <a:t>The Wealth of Nations </a:t>
            </a:r>
            <a:r>
              <a:rPr lang="en-US" dirty="0" smtClean="0"/>
              <a:t>was a treatise which argued that free markets would usually satisfy all of the needs of an economy – simply because it was in the self-interest of all members of society to do so.  If people were left alone by the government, they would go about satisfying basic needs, as if an “invisible hand” was a work.  To quote Smith: “</a:t>
            </a:r>
            <a:r>
              <a:rPr lang="en-US" dirty="0"/>
              <a:t>It is not from the benevolence of the butcher, the brewer, or the baker, that we expect our dinner, but from their regard to their own interest. We address ourselves, not to their humanity but to their self-love, and never talk to them of our own necessities but of their advantages</a:t>
            </a:r>
            <a:r>
              <a:rPr lang="en-US" dirty="0" smtClean="0"/>
              <a:t>.”</a:t>
            </a:r>
            <a:endParaRPr lang="en-US" dirty="0"/>
          </a:p>
        </p:txBody>
      </p:sp>
    </p:spTree>
    <p:extLst>
      <p:ext uri="{BB962C8B-B14F-4D97-AF65-F5344CB8AC3E}">
        <p14:creationId xmlns:p14="http://schemas.microsoft.com/office/powerpoint/2010/main" val="3253049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No Government Intervention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66800" y="1447800"/>
            <a:ext cx="3897630" cy="4724400"/>
          </a:xfrm>
        </p:spPr>
      </p:pic>
      <p:sp>
        <p:nvSpPr>
          <p:cNvPr id="4" name="Content Placeholder 3"/>
          <p:cNvSpPr>
            <a:spLocks noGrp="1"/>
          </p:cNvSpPr>
          <p:nvPr>
            <p:ph sz="half" idx="2"/>
          </p:nvPr>
        </p:nvSpPr>
        <p:spPr>
          <a:xfrm>
            <a:off x="5029200" y="1371600"/>
            <a:ext cx="3904488" cy="5181600"/>
          </a:xfrm>
        </p:spPr>
        <p:txBody>
          <a:bodyPr>
            <a:normAutofit fontScale="85000" lnSpcReduction="10000"/>
          </a:bodyPr>
          <a:lstStyle/>
          <a:p>
            <a:pPr marL="82296" indent="0">
              <a:buNone/>
            </a:pPr>
            <a:r>
              <a:rPr lang="en-US" dirty="0" smtClean="0"/>
              <a:t>While many businesses would like for the government never to intervene in the economy, there are too many examples of corrupt business practices for the government to simply abdicate it’s role in managing the economy.  Anti-Trust Laws, for example, and tax policies are just two examples of how the government in the United States does intervene in the nation’s economy. </a:t>
            </a:r>
            <a:endParaRPr lang="en-US" dirty="0"/>
          </a:p>
        </p:txBody>
      </p:sp>
    </p:spTree>
    <p:extLst>
      <p:ext uri="{BB962C8B-B14F-4D97-AF65-F5344CB8AC3E}">
        <p14:creationId xmlns:p14="http://schemas.microsoft.com/office/powerpoint/2010/main" val="3282022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Private Ownership</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73225" y="1612900"/>
            <a:ext cx="3181350" cy="4486275"/>
          </a:xfrm>
        </p:spPr>
      </p:pic>
      <p:sp>
        <p:nvSpPr>
          <p:cNvPr id="4" name="Content Placeholder 3"/>
          <p:cNvSpPr>
            <a:spLocks noGrp="1"/>
          </p:cNvSpPr>
          <p:nvPr>
            <p:ph sz="half" idx="2"/>
          </p:nvPr>
        </p:nvSpPr>
        <p:spPr/>
        <p:txBody>
          <a:bodyPr>
            <a:normAutofit fontScale="92500" lnSpcReduction="20000"/>
          </a:bodyPr>
          <a:lstStyle/>
          <a:p>
            <a:pPr marL="82296" indent="0">
              <a:buNone/>
            </a:pPr>
            <a:r>
              <a:rPr lang="en-US" dirty="0" smtClean="0"/>
              <a:t>To a large degree, the United States government does intervene to protect private property rights.  Being secure in one’s property is a main goal of our government, and securing property rights against seizure from the government – or any other force – is something Americans prioritize – usually!</a:t>
            </a:r>
            <a:endParaRPr lang="en-US" dirty="0"/>
          </a:p>
        </p:txBody>
      </p:sp>
    </p:spTree>
    <p:extLst>
      <p:ext uri="{BB962C8B-B14F-4D97-AF65-F5344CB8AC3E}">
        <p14:creationId xmlns:p14="http://schemas.microsoft.com/office/powerpoint/2010/main" val="2337589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 Profit Motive</a:t>
            </a:r>
            <a:endParaRPr lang="en-US" dirty="0"/>
          </a:p>
        </p:txBody>
      </p:sp>
      <p:pic>
        <p:nvPicPr>
          <p:cNvPr id="5" name="Content Placeholder 4"/>
          <p:cNvPicPr>
            <a:picLocks noGrp="1" noChangeAspect="1"/>
          </p:cNvPicPr>
          <p:nvPr>
            <p:ph sz="half" idx="1"/>
          </p:nvPr>
        </p:nvPicPr>
        <p:blipFill>
          <a:blip r:embed="rId2" cstate="print">
            <a:grayscl/>
            <a:extLst>
              <a:ext uri="{28A0092B-C50C-407E-A947-70E740481C1C}">
                <a14:useLocalDpi xmlns:a14="http://schemas.microsoft.com/office/drawing/2010/main" val="0"/>
              </a:ext>
            </a:extLst>
          </a:blip>
          <a:stretch>
            <a:fillRect/>
          </a:stretch>
        </p:blipFill>
        <p:spPr>
          <a:xfrm>
            <a:off x="1524000" y="1447800"/>
            <a:ext cx="3657600" cy="4971895"/>
          </a:xfrm>
        </p:spPr>
      </p:pic>
      <p:sp>
        <p:nvSpPr>
          <p:cNvPr id="4" name="Content Placeholder 3"/>
          <p:cNvSpPr>
            <a:spLocks noGrp="1"/>
          </p:cNvSpPr>
          <p:nvPr>
            <p:ph sz="half" idx="2"/>
          </p:nvPr>
        </p:nvSpPr>
        <p:spPr/>
        <p:txBody>
          <a:bodyPr>
            <a:normAutofit fontScale="92500"/>
          </a:bodyPr>
          <a:lstStyle/>
          <a:p>
            <a:pPr marL="82296" indent="0">
              <a:buNone/>
            </a:pPr>
            <a:r>
              <a:rPr lang="en-US" dirty="0" smtClean="0"/>
              <a:t>Why do entrepreneurs risk their life savings in order to establish a business and provide consumers with goods and services?  Why provide jobs and employ Americans?  Because you get to keep the profits, of course!  The profit motive works!</a:t>
            </a:r>
            <a:endParaRPr lang="en-US" dirty="0"/>
          </a:p>
        </p:txBody>
      </p:sp>
    </p:spTree>
    <p:extLst>
      <p:ext uri="{BB962C8B-B14F-4D97-AF65-F5344CB8AC3E}">
        <p14:creationId xmlns:p14="http://schemas.microsoft.com/office/powerpoint/2010/main" val="503830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Competition</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Americans all benefit from competition in our society.  When companies have to compete with each other to provide consumers with goods and services, two positive results quickly emerge: the quality of goods and services goes up, and the prices of goods and services go down.  Who benefits?  Consumers.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06347" y="1524000"/>
            <a:ext cx="3598605" cy="4664075"/>
          </a:xfrm>
        </p:spPr>
      </p:pic>
    </p:spTree>
    <p:extLst>
      <p:ext uri="{BB962C8B-B14F-4D97-AF65-F5344CB8AC3E}">
        <p14:creationId xmlns:p14="http://schemas.microsoft.com/office/powerpoint/2010/main" val="3218495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498080" cy="1143000"/>
          </a:xfrm>
        </p:spPr>
        <p:txBody>
          <a:bodyPr>
            <a:normAutofit fontScale="90000"/>
          </a:bodyPr>
          <a:lstStyle/>
          <a:p>
            <a:r>
              <a:rPr lang="en-US" dirty="0" smtClean="0"/>
              <a:t>5.  Consumer Sovereignty &amp; </a:t>
            </a:r>
            <a:br>
              <a:rPr lang="en-US" dirty="0" smtClean="0"/>
            </a:br>
            <a:r>
              <a:rPr lang="en-US" dirty="0"/>
              <a:t>	</a:t>
            </a:r>
            <a:r>
              <a:rPr lang="en-US" dirty="0" smtClean="0"/>
              <a:t>		Individual Choice</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157785" y="1528548"/>
            <a:ext cx="4262376" cy="4415051"/>
          </a:xfrm>
        </p:spPr>
      </p:pic>
      <p:sp>
        <p:nvSpPr>
          <p:cNvPr id="4" name="Content Placeholder 3"/>
          <p:cNvSpPr>
            <a:spLocks noGrp="1"/>
          </p:cNvSpPr>
          <p:nvPr>
            <p:ph sz="half" idx="2"/>
          </p:nvPr>
        </p:nvSpPr>
        <p:spPr>
          <a:xfrm>
            <a:off x="5334000" y="1524000"/>
            <a:ext cx="3733800" cy="4953000"/>
          </a:xfrm>
        </p:spPr>
        <p:txBody>
          <a:bodyPr>
            <a:normAutofit fontScale="77500" lnSpcReduction="20000"/>
          </a:bodyPr>
          <a:lstStyle/>
          <a:p>
            <a:pPr marL="82296" indent="0">
              <a:buNone/>
            </a:pPr>
            <a:r>
              <a:rPr lang="en-US" dirty="0" smtClean="0"/>
              <a:t>Consumers get to choose both what goods and services they want to have and what jobs they would like to work.  If you’re not satisfied by the price or quality of a product, don’t buy it.  If you are not satisfied with $10.00 an hour without benefits working at a restaurant, you can change jobs.  (The only downside: you may end up unemployed in a free market capitalist system, which has dire consequences.) There are no guarantees of success in a capitalist system.</a:t>
            </a:r>
            <a:endParaRPr lang="en-US" dirty="0"/>
          </a:p>
        </p:txBody>
      </p:sp>
    </p:spTree>
    <p:extLst>
      <p:ext uri="{BB962C8B-B14F-4D97-AF65-F5344CB8AC3E}">
        <p14:creationId xmlns:p14="http://schemas.microsoft.com/office/powerpoint/2010/main" val="1797459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Economies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35100" y="1637127"/>
            <a:ext cx="3657600" cy="4437821"/>
          </a:xfrm>
        </p:spPr>
      </p:pic>
      <p:sp>
        <p:nvSpPr>
          <p:cNvPr id="4" name="Content Placeholder 3"/>
          <p:cNvSpPr>
            <a:spLocks noGrp="1"/>
          </p:cNvSpPr>
          <p:nvPr>
            <p:ph sz="half" idx="2"/>
          </p:nvPr>
        </p:nvSpPr>
        <p:spPr/>
        <p:txBody>
          <a:bodyPr>
            <a:normAutofit fontScale="92500"/>
          </a:bodyPr>
          <a:lstStyle/>
          <a:p>
            <a:pPr>
              <a:buFont typeface="Wingdings" panose="05000000000000000000" pitchFamily="2" charset="2"/>
              <a:buChar char="§"/>
            </a:pPr>
            <a:r>
              <a:rPr lang="en-US" dirty="0" smtClean="0">
                <a:solidFill>
                  <a:schemeClr val="accent6">
                    <a:lumMod val="75000"/>
                  </a:schemeClr>
                </a:solidFill>
                <a:effectLst>
                  <a:outerShdw blurRad="38100" dist="38100" dir="2700000" algn="tl">
                    <a:srgbClr val="000000">
                      <a:alpha val="43137"/>
                    </a:srgbClr>
                  </a:outerShdw>
                </a:effectLst>
              </a:rPr>
              <a:t>Central Government Ownership </a:t>
            </a:r>
            <a:r>
              <a:rPr lang="en-US" dirty="0" smtClean="0"/>
              <a:t>– No Private Ownership of Business.</a:t>
            </a:r>
          </a:p>
          <a:p>
            <a:pPr>
              <a:buFont typeface="Wingdings" panose="05000000000000000000" pitchFamily="2" charset="2"/>
              <a:buChar char="§"/>
            </a:pPr>
            <a:r>
              <a:rPr lang="en-US" dirty="0" smtClean="0">
                <a:solidFill>
                  <a:schemeClr val="accent6">
                    <a:lumMod val="75000"/>
                  </a:schemeClr>
                </a:solidFill>
                <a:effectLst>
                  <a:outerShdw blurRad="38100" dist="38100" dir="2700000" algn="tl">
                    <a:srgbClr val="000000">
                      <a:alpha val="43137"/>
                    </a:srgbClr>
                  </a:outerShdw>
                </a:effectLst>
              </a:rPr>
              <a:t>Lack of Consumer Choices</a:t>
            </a:r>
            <a:r>
              <a:rPr lang="en-US" dirty="0" smtClean="0"/>
              <a:t> – No Competition against Government Products.</a:t>
            </a:r>
          </a:p>
          <a:p>
            <a:pPr>
              <a:buFont typeface="Wingdings" panose="05000000000000000000" pitchFamily="2" charset="2"/>
              <a:buChar char="§"/>
            </a:pPr>
            <a:r>
              <a:rPr lang="en-US" dirty="0" smtClean="0">
                <a:solidFill>
                  <a:schemeClr val="accent6">
                    <a:lumMod val="75000"/>
                  </a:schemeClr>
                </a:solidFill>
                <a:effectLst>
                  <a:outerShdw blurRad="38100" dist="38100" dir="2700000" algn="tl">
                    <a:srgbClr val="000000">
                      <a:alpha val="43137"/>
                    </a:srgbClr>
                  </a:outerShdw>
                </a:effectLst>
              </a:rPr>
              <a:t>No Private Ownership of Businesses </a:t>
            </a:r>
            <a:r>
              <a:rPr lang="en-US" dirty="0" smtClean="0"/>
              <a:t>– No Profits for Individuals.</a:t>
            </a:r>
            <a:endParaRPr lang="en-US" dirty="0"/>
          </a:p>
        </p:txBody>
      </p:sp>
    </p:spTree>
    <p:extLst>
      <p:ext uri="{BB962C8B-B14F-4D97-AF65-F5344CB8AC3E}">
        <p14:creationId xmlns:p14="http://schemas.microsoft.com/office/powerpoint/2010/main" val="1545190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Karl Marx &amp; Fredrick </a:t>
            </a:r>
            <a:r>
              <a:rPr lang="en-US" dirty="0" err="1" smtClean="0"/>
              <a:t>Engles</a:t>
            </a:r>
            <a:r>
              <a:rPr lang="en-US" dirty="0" smtClean="0"/>
              <a:t>: </a:t>
            </a:r>
            <a:br>
              <a:rPr lang="en-US" dirty="0" smtClean="0"/>
            </a:br>
            <a:r>
              <a:rPr lang="en-US" dirty="0"/>
              <a:t>	</a:t>
            </a:r>
            <a:r>
              <a:rPr lang="en-US" dirty="0" smtClean="0"/>
              <a:t>	</a:t>
            </a:r>
            <a:r>
              <a:rPr lang="en-US" i="1" u="sng" dirty="0" smtClean="0"/>
              <a:t>The Communist Manifesto </a:t>
            </a:r>
            <a:endParaRPr lang="en-US" i="1" u="sng"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12295" y="1676400"/>
            <a:ext cx="3328610" cy="4740275"/>
          </a:xfrm>
        </p:spPr>
      </p:pic>
      <p:sp>
        <p:nvSpPr>
          <p:cNvPr id="4" name="Content Placeholder 3"/>
          <p:cNvSpPr>
            <a:spLocks noGrp="1"/>
          </p:cNvSpPr>
          <p:nvPr>
            <p:ph sz="half" idx="2"/>
          </p:nvPr>
        </p:nvSpPr>
        <p:spPr>
          <a:xfrm>
            <a:off x="4940905" y="1676400"/>
            <a:ext cx="3974495" cy="5029200"/>
          </a:xfrm>
        </p:spPr>
        <p:txBody>
          <a:bodyPr>
            <a:normAutofit fontScale="85000" lnSpcReduction="10000"/>
          </a:bodyPr>
          <a:lstStyle/>
          <a:p>
            <a:pPr marL="82296" indent="0">
              <a:buNone/>
            </a:pPr>
            <a:r>
              <a:rPr lang="en-US" i="1" u="sng" dirty="0" smtClean="0">
                <a:solidFill>
                  <a:schemeClr val="accent6">
                    <a:lumMod val="75000"/>
                  </a:schemeClr>
                </a:solidFill>
                <a:effectLst>
                  <a:outerShdw blurRad="38100" dist="38100" dir="2700000" algn="tl">
                    <a:srgbClr val="000000">
                      <a:alpha val="43137"/>
                    </a:srgbClr>
                  </a:outerShdw>
                </a:effectLst>
              </a:rPr>
              <a:t>The Communist Manifesto </a:t>
            </a:r>
            <a:r>
              <a:rPr lang="en-US" dirty="0" smtClean="0"/>
              <a:t>is not simply an economic plan, it’s a tool for interpreting history and predicting the future, according to those who buy into its premise.  “Workers of the world, UNITE!  You have nothing to lose buy your chains!” Marxism spread to many nations and many alternative forms: Leninism, Maoism, or variations of the system in Cuba or Vietnam.</a:t>
            </a:r>
            <a:endParaRPr lang="en-US" dirty="0"/>
          </a:p>
        </p:txBody>
      </p:sp>
    </p:spTree>
    <p:extLst>
      <p:ext uri="{BB962C8B-B14F-4D97-AF65-F5344CB8AC3E}">
        <p14:creationId xmlns:p14="http://schemas.microsoft.com/office/powerpoint/2010/main" val="3947807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Economics?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Economics is the study of productivity, distribution, and the consumption of wealth in a society.</a:t>
            </a:r>
          </a:p>
          <a:p>
            <a:r>
              <a:rPr lang="en-US" dirty="0" smtClean="0"/>
              <a:t>Because every nation has a variety of resources and a different style of government, the way a country manages its economy varies from place to place.</a:t>
            </a:r>
          </a:p>
          <a:p>
            <a:r>
              <a:rPr lang="en-US" dirty="0" smtClean="0"/>
              <a:t>The United States, for example, is a mixed economy which favors free market capitalism.  Cuba, on the other hand, is a command economy which favors communist policies. </a:t>
            </a:r>
          </a:p>
        </p:txBody>
      </p:sp>
    </p:spTree>
    <p:extLst>
      <p:ext uri="{BB962C8B-B14F-4D97-AF65-F5344CB8AC3E}">
        <p14:creationId xmlns:p14="http://schemas.microsoft.com/office/powerpoint/2010/main" val="4235453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Mixed Economies</a:t>
            </a:r>
            <a:endParaRPr lang="en-US" dirty="0"/>
          </a:p>
        </p:txBody>
      </p:sp>
      <p:sp>
        <p:nvSpPr>
          <p:cNvPr id="5" name="Content Placeholder 4"/>
          <p:cNvSpPr>
            <a:spLocks noGrp="1"/>
          </p:cNvSpPr>
          <p:nvPr>
            <p:ph idx="1"/>
          </p:nvPr>
        </p:nvSpPr>
        <p:spPr>
          <a:xfrm>
            <a:off x="1066800" y="1371600"/>
            <a:ext cx="8077200" cy="5181600"/>
          </a:xfrm>
        </p:spPr>
        <p:txBody>
          <a:bodyPr>
            <a:normAutofit fontScale="77500" lnSpcReduction="20000"/>
          </a:bodyPr>
          <a:lstStyle/>
          <a:p>
            <a:pPr marL="82296" indent="0">
              <a:buNone/>
            </a:pPr>
            <a:r>
              <a:rPr lang="en-US" dirty="0" smtClean="0"/>
              <a:t>To be fair, more or less every economy is a mixed economy.  It’s almost impossible to practice a pure form of either free </a:t>
            </a:r>
            <a:r>
              <a:rPr lang="en-US" dirty="0"/>
              <a:t>m</a:t>
            </a:r>
            <a:r>
              <a:rPr lang="en-US" dirty="0" smtClean="0"/>
              <a:t>arket capitalism a communist-style, command economy.  In a mixed economy: </a:t>
            </a:r>
          </a:p>
          <a:p>
            <a:pPr marL="596646" indent="-514350">
              <a:buFont typeface="+mj-lt"/>
              <a:buAutoNum type="arabicPeriod"/>
            </a:pPr>
            <a:r>
              <a:rPr lang="en-US" dirty="0" smtClean="0">
                <a:solidFill>
                  <a:schemeClr val="accent6">
                    <a:lumMod val="50000"/>
                  </a:schemeClr>
                </a:solidFill>
                <a:effectLst>
                  <a:outerShdw blurRad="38100" dist="38100" dir="2700000" algn="tl">
                    <a:srgbClr val="000000">
                      <a:alpha val="43137"/>
                    </a:srgbClr>
                  </a:outerShdw>
                </a:effectLst>
              </a:rPr>
              <a:t>Individuals and businesses decide both determine the goods and services which will be provided for the private sector.</a:t>
            </a:r>
          </a:p>
          <a:p>
            <a:pPr marL="596646" indent="-514350">
              <a:buFont typeface="+mj-lt"/>
              <a:buAutoNum type="arabicPeriod"/>
            </a:pPr>
            <a:r>
              <a:rPr lang="en-US" dirty="0" smtClean="0">
                <a:solidFill>
                  <a:schemeClr val="accent6">
                    <a:lumMod val="50000"/>
                  </a:schemeClr>
                </a:solidFill>
                <a:effectLst>
                  <a:outerShdw blurRad="38100" dist="38100" dir="2700000" algn="tl">
                    <a:srgbClr val="000000">
                      <a:alpha val="43137"/>
                    </a:srgbClr>
                  </a:outerShdw>
                </a:effectLst>
              </a:rPr>
              <a:t>The government controls spending in the public sector: for example, the military, road construction, or welfare services. </a:t>
            </a:r>
          </a:p>
          <a:p>
            <a:pPr marL="82296" indent="0">
              <a:buNone/>
            </a:pPr>
            <a:r>
              <a:rPr lang="en-US" dirty="0" smtClean="0"/>
              <a:t>The greater the role of the government in determining the economic decisions of the state, the closer it is to a command economy.  If the government is less involved in the economic decision-making, it’s more of a free-market economy.</a:t>
            </a:r>
            <a:endParaRPr lang="en-US" dirty="0"/>
          </a:p>
        </p:txBody>
      </p:sp>
    </p:spTree>
    <p:extLst>
      <p:ext uri="{BB962C8B-B14F-4D97-AF65-F5344CB8AC3E}">
        <p14:creationId xmlns:p14="http://schemas.microsoft.com/office/powerpoint/2010/main" val="2354002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and Capitalism</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35608" y="1417320"/>
            <a:ext cx="3294877" cy="4800600"/>
          </a:xfrm>
        </p:spPr>
      </p:pic>
      <p:sp>
        <p:nvSpPr>
          <p:cNvPr id="5" name="Content Placeholder 4"/>
          <p:cNvSpPr>
            <a:spLocks noGrp="1"/>
          </p:cNvSpPr>
          <p:nvPr>
            <p:ph sz="half" idx="2"/>
          </p:nvPr>
        </p:nvSpPr>
        <p:spPr>
          <a:xfrm>
            <a:off x="4876800" y="1417320"/>
            <a:ext cx="4056888" cy="5135880"/>
          </a:xfrm>
        </p:spPr>
        <p:txBody>
          <a:bodyPr>
            <a:normAutofit fontScale="92500" lnSpcReduction="10000"/>
          </a:bodyPr>
          <a:lstStyle/>
          <a:p>
            <a:pPr marL="82296" indent="0">
              <a:buNone/>
            </a:pPr>
            <a:r>
              <a:rPr lang="en-US" dirty="0" smtClean="0"/>
              <a:t>Democratic institutions allow capitalism to thrive.  By allowing anyone to start a business and allowing choice on the part of entrepreneurs, consumers, and laborers, democratic governments tend to support free markets.  When there are excesses – or when one person’s wealth threatens the liberty of the commonwealth, adjustments are made.</a:t>
            </a:r>
            <a:endParaRPr lang="en-US" dirty="0"/>
          </a:p>
        </p:txBody>
      </p:sp>
    </p:spTree>
    <p:extLst>
      <p:ext uri="{BB962C8B-B14F-4D97-AF65-F5344CB8AC3E}">
        <p14:creationId xmlns:p14="http://schemas.microsoft.com/office/powerpoint/2010/main" val="2181296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Authoritarian Systems and Command Economics</a:t>
            </a:r>
            <a:endParaRPr lang="en-US" dirty="0"/>
          </a:p>
        </p:txBody>
      </p:sp>
      <p:sp>
        <p:nvSpPr>
          <p:cNvPr id="4" name="Content Placeholder 3"/>
          <p:cNvSpPr>
            <a:spLocks noGrp="1"/>
          </p:cNvSpPr>
          <p:nvPr>
            <p:ph sz="half" idx="1"/>
          </p:nvPr>
        </p:nvSpPr>
        <p:spPr/>
        <p:txBody>
          <a:bodyPr>
            <a:normAutofit fontScale="92500" lnSpcReduction="20000"/>
          </a:bodyPr>
          <a:lstStyle/>
          <a:p>
            <a:pPr marL="82296" indent="0">
              <a:buNone/>
            </a:pPr>
            <a:r>
              <a:rPr lang="en-US" dirty="0" smtClean="0"/>
              <a:t>Authoritarian governments have the power to compel people to work certain jobs and produce specific goods.  Where people have no liberties, they cannot make choices about their government or their economies. Thus, command economies go hand in hand with dictatorships and authoritarian regimes.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1" y="1512855"/>
            <a:ext cx="3599688" cy="5008263"/>
          </a:xfrm>
        </p:spPr>
      </p:pic>
    </p:spTree>
    <p:extLst>
      <p:ext uri="{BB962C8B-B14F-4D97-AF65-F5344CB8AC3E}">
        <p14:creationId xmlns:p14="http://schemas.microsoft.com/office/powerpoint/2010/main" val="2511665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Conditions That Sustain  Democratic Institutions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These are the Economic Conditions that sustain Democratic Institutions: </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Prosperity</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Relatively Equal </a:t>
            </a:r>
            <a:r>
              <a:rPr lang="en-US" dirty="0">
                <a:solidFill>
                  <a:schemeClr val="accent6">
                    <a:lumMod val="75000"/>
                  </a:schemeClr>
                </a:solidFill>
                <a:effectLst>
                  <a:outerShdw blurRad="38100" dist="38100" dir="2700000" algn="tl">
                    <a:srgbClr val="000000">
                      <a:alpha val="43137"/>
                    </a:srgbClr>
                  </a:outerShdw>
                </a:effectLst>
              </a:rPr>
              <a:t>D</a:t>
            </a:r>
            <a:r>
              <a:rPr lang="en-US" dirty="0" smtClean="0">
                <a:solidFill>
                  <a:schemeClr val="accent6">
                    <a:lumMod val="75000"/>
                  </a:schemeClr>
                </a:solidFill>
                <a:effectLst>
                  <a:outerShdw blurRad="38100" dist="38100" dir="2700000" algn="tl">
                    <a:srgbClr val="000000">
                      <a:alpha val="43137"/>
                    </a:srgbClr>
                  </a:outerShdw>
                </a:effectLst>
              </a:rPr>
              <a:t>istribution of the Wealth</a:t>
            </a:r>
          </a:p>
          <a:p>
            <a:pPr marL="596646" indent="-514350">
              <a:buAutoNum type="arabicPeriod"/>
            </a:pPr>
            <a:r>
              <a:rPr lang="en-US" dirty="0">
                <a:solidFill>
                  <a:schemeClr val="accent6">
                    <a:lumMod val="75000"/>
                  </a:schemeClr>
                </a:solidFill>
                <a:effectLst>
                  <a:outerShdw blurRad="38100" dist="38100" dir="2700000" algn="tl">
                    <a:srgbClr val="000000">
                      <a:alpha val="43137"/>
                    </a:srgbClr>
                  </a:outerShdw>
                </a:effectLst>
              </a:rPr>
              <a:t>P</a:t>
            </a:r>
            <a:r>
              <a:rPr lang="en-US" dirty="0" smtClean="0">
                <a:solidFill>
                  <a:schemeClr val="accent6">
                    <a:lumMod val="75000"/>
                  </a:schemeClr>
                </a:solidFill>
                <a:effectLst>
                  <a:outerShdw blurRad="38100" dist="38100" dir="2700000" algn="tl">
                    <a:srgbClr val="000000">
                      <a:alpha val="43137"/>
                    </a:srgbClr>
                  </a:outerShdw>
                </a:effectLst>
              </a:rPr>
              <a:t>rivate </a:t>
            </a:r>
            <a:r>
              <a:rPr lang="en-US" dirty="0">
                <a:solidFill>
                  <a:schemeClr val="accent6">
                    <a:lumMod val="75000"/>
                  </a:schemeClr>
                </a:solidFill>
                <a:effectLst>
                  <a:outerShdw blurRad="38100" dist="38100" dir="2700000" algn="tl">
                    <a:srgbClr val="000000">
                      <a:alpha val="43137"/>
                    </a:srgbClr>
                  </a:outerShdw>
                </a:effectLst>
              </a:rPr>
              <a:t>O</a:t>
            </a:r>
            <a:r>
              <a:rPr lang="en-US" dirty="0" smtClean="0">
                <a:solidFill>
                  <a:schemeClr val="accent6">
                    <a:lumMod val="75000"/>
                  </a:schemeClr>
                </a:solidFill>
                <a:effectLst>
                  <a:outerShdw blurRad="38100" dist="38100" dir="2700000" algn="tl">
                    <a:srgbClr val="000000">
                      <a:alpha val="43137"/>
                    </a:srgbClr>
                  </a:outerShdw>
                </a:effectLst>
              </a:rPr>
              <a:t>wnership of Property</a:t>
            </a:r>
          </a:p>
          <a:p>
            <a:pPr marL="596646" indent="-514350">
              <a:buAutoNum type="arabicPeriod"/>
            </a:pPr>
            <a:r>
              <a:rPr lang="en-US" dirty="0">
                <a:solidFill>
                  <a:schemeClr val="accent6">
                    <a:lumMod val="75000"/>
                  </a:schemeClr>
                </a:solidFill>
                <a:effectLst>
                  <a:outerShdw blurRad="38100" dist="38100" dir="2700000" algn="tl">
                    <a:srgbClr val="000000">
                      <a:alpha val="43137"/>
                    </a:srgbClr>
                  </a:outerShdw>
                </a:effectLst>
              </a:rPr>
              <a:t>M</a:t>
            </a:r>
            <a:r>
              <a:rPr lang="en-US" dirty="0" smtClean="0">
                <a:solidFill>
                  <a:schemeClr val="accent6">
                    <a:lumMod val="75000"/>
                  </a:schemeClr>
                </a:solidFill>
                <a:effectLst>
                  <a:outerShdw blurRad="38100" dist="38100" dir="2700000" algn="tl">
                    <a:srgbClr val="000000">
                      <a:alpha val="43137"/>
                    </a:srgbClr>
                  </a:outerShdw>
                </a:effectLst>
              </a:rPr>
              <a:t>arket economics</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21434" y="1752600"/>
            <a:ext cx="3808297" cy="3859530"/>
          </a:xfrm>
        </p:spPr>
      </p:pic>
    </p:spTree>
    <p:extLst>
      <p:ext uri="{BB962C8B-B14F-4D97-AF65-F5344CB8AC3E}">
        <p14:creationId xmlns:p14="http://schemas.microsoft.com/office/powerpoint/2010/main" val="3699598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Social Conditions That Support Democratic Institutions</a:t>
            </a:r>
            <a:endParaRPr lang="en-US" dirty="0"/>
          </a:p>
        </p:txBody>
      </p:sp>
      <p:sp>
        <p:nvSpPr>
          <p:cNvPr id="5" name="Content Placeholder 4"/>
          <p:cNvSpPr>
            <a:spLocks noGrp="1"/>
          </p:cNvSpPr>
          <p:nvPr>
            <p:ph sz="half" idx="1"/>
          </p:nvPr>
        </p:nvSpPr>
        <p:spPr/>
        <p:txBody>
          <a:bodyPr>
            <a:normAutofit/>
          </a:bodyPr>
          <a:lstStyle/>
          <a:p>
            <a:pPr marL="82296" indent="0">
              <a:buNone/>
            </a:pPr>
            <a:r>
              <a:rPr lang="en-US" dirty="0" smtClean="0"/>
              <a:t>These Social Conditions Support Democratic Institutions: </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Literacy</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Equality</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Compromise</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Individual Rights</a:t>
            </a:r>
            <a:endParaRPr lang="en-US" dirty="0">
              <a:solidFill>
                <a:schemeClr val="accent6">
                  <a:lumMod val="75000"/>
                </a:schemeClr>
              </a:solidFill>
              <a:effectLst>
                <a:outerShdw blurRad="38100" dist="38100" dir="2700000" algn="tl">
                  <a:srgbClr val="000000">
                    <a:alpha val="43137"/>
                  </a:srgbClr>
                </a:outerShdw>
              </a:effectLst>
            </a:endParaRPr>
          </a:p>
          <a:p>
            <a:endParaRPr lang="en-US" dirty="0"/>
          </a:p>
        </p:txBody>
      </p:sp>
      <p:pic>
        <p:nvPicPr>
          <p:cNvPr id="7" name="Content Placeholder 6"/>
          <p:cNvPicPr>
            <a:picLocks noGrp="1" noChangeAspect="1"/>
          </p:cNvPicPr>
          <p:nvPr>
            <p:ph sz="half" idx="2"/>
          </p:nvPr>
        </p:nvPicPr>
        <p:blipFill>
          <a:blip r:embed="rId2" cstate="print">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4953000" y="1513490"/>
            <a:ext cx="3200400" cy="4796286"/>
          </a:xfrm>
        </p:spPr>
      </p:pic>
    </p:spTree>
    <p:extLst>
      <p:ext uri="{BB962C8B-B14F-4D97-AF65-F5344CB8AC3E}">
        <p14:creationId xmlns:p14="http://schemas.microsoft.com/office/powerpoint/2010/main" val="2123151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32980" y="131190"/>
            <a:ext cx="7498080" cy="1143000"/>
          </a:xfrm>
        </p:spPr>
        <p:txBody>
          <a:bodyPr>
            <a:normAutofit fontScale="90000"/>
          </a:bodyPr>
          <a:lstStyle/>
          <a:p>
            <a:r>
              <a:rPr lang="en-US" dirty="0" smtClean="0"/>
              <a:t>Ideological Conditions That Support Democratic Institutions</a:t>
            </a:r>
            <a:endParaRPr lang="en-US" dirty="0"/>
          </a:p>
        </p:txBody>
      </p:sp>
      <p:sp>
        <p:nvSpPr>
          <p:cNvPr id="5" name="Content Placeholder 4"/>
          <p:cNvSpPr>
            <a:spLocks noGrp="1"/>
          </p:cNvSpPr>
          <p:nvPr>
            <p:ph sz="half" idx="1"/>
          </p:nvPr>
        </p:nvSpPr>
        <p:spPr/>
        <p:txBody>
          <a:bodyPr>
            <a:normAutofit fontScale="85000" lnSpcReduction="20000"/>
          </a:bodyPr>
          <a:lstStyle/>
          <a:p>
            <a:pPr marL="82296" indent="0">
              <a:buNone/>
            </a:pPr>
            <a:r>
              <a:rPr lang="en-US" dirty="0"/>
              <a:t>Ideological </a:t>
            </a:r>
            <a:r>
              <a:rPr lang="en-US" dirty="0" smtClean="0"/>
              <a:t>Conditions That Support Democratic Institutions: </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dignity </a:t>
            </a:r>
            <a:r>
              <a:rPr lang="en-US" dirty="0">
                <a:solidFill>
                  <a:schemeClr val="accent6">
                    <a:lumMod val="75000"/>
                  </a:schemeClr>
                </a:solidFill>
                <a:effectLst>
                  <a:outerShdw blurRad="38100" dist="38100" dir="2700000" algn="tl">
                    <a:srgbClr val="000000">
                      <a:alpha val="43137"/>
                    </a:srgbClr>
                  </a:outerShdw>
                </a:effectLst>
              </a:rPr>
              <a:t>and worth of the </a:t>
            </a:r>
            <a:r>
              <a:rPr lang="en-US" dirty="0" smtClean="0">
                <a:solidFill>
                  <a:schemeClr val="accent6">
                    <a:lumMod val="75000"/>
                  </a:schemeClr>
                </a:solidFill>
                <a:effectLst>
                  <a:outerShdw blurRad="38100" dist="38100" dir="2700000" algn="tl">
                    <a:srgbClr val="000000">
                      <a:alpha val="43137"/>
                    </a:srgbClr>
                  </a:outerShdw>
                </a:effectLst>
              </a:rPr>
              <a:t>individual</a:t>
            </a:r>
          </a:p>
          <a:p>
            <a:pPr marL="596646" indent="-514350">
              <a:buAutoNum type="arabicPeriod"/>
            </a:pPr>
            <a:r>
              <a:rPr lang="en-US" dirty="0">
                <a:solidFill>
                  <a:schemeClr val="accent6">
                    <a:lumMod val="75000"/>
                  </a:schemeClr>
                </a:solidFill>
                <a:effectLst>
                  <a:outerShdw blurRad="38100" dist="38100" dir="2700000" algn="tl">
                    <a:srgbClr val="000000">
                      <a:alpha val="43137"/>
                    </a:srgbClr>
                  </a:outerShdw>
                </a:effectLst>
              </a:rPr>
              <a:t>i</a:t>
            </a:r>
            <a:r>
              <a:rPr lang="en-US" dirty="0" smtClean="0">
                <a:solidFill>
                  <a:schemeClr val="accent6">
                    <a:lumMod val="75000"/>
                  </a:schemeClr>
                </a:solidFill>
                <a:effectLst>
                  <a:outerShdw blurRad="38100" dist="38100" dir="2700000" algn="tl">
                    <a:srgbClr val="000000">
                      <a:alpha val="43137"/>
                    </a:srgbClr>
                  </a:outerShdw>
                </a:effectLst>
              </a:rPr>
              <a:t>nalienable rights to life</a:t>
            </a:r>
            <a:r>
              <a:rPr lang="en-US" dirty="0">
                <a:solidFill>
                  <a:schemeClr val="accent6">
                    <a:lumMod val="75000"/>
                  </a:schemeClr>
                </a:solidFill>
                <a:effectLst>
                  <a:outerShdw blurRad="38100" dist="38100" dir="2700000" algn="tl">
                    <a:srgbClr val="000000">
                      <a:alpha val="43137"/>
                    </a:srgbClr>
                  </a:outerShdw>
                </a:effectLst>
              </a:rPr>
              <a:t>, liberty, </a:t>
            </a:r>
            <a:r>
              <a:rPr lang="en-US" dirty="0" smtClean="0">
                <a:solidFill>
                  <a:schemeClr val="accent6">
                    <a:lumMod val="75000"/>
                  </a:schemeClr>
                </a:solidFill>
                <a:effectLst>
                  <a:outerShdw blurRad="38100" dist="38100" dir="2700000" algn="tl">
                    <a:srgbClr val="000000">
                      <a:alpha val="43137"/>
                    </a:srgbClr>
                  </a:outerShdw>
                </a:effectLst>
              </a:rPr>
              <a:t>property, are protected</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due </a:t>
            </a:r>
            <a:r>
              <a:rPr lang="en-US" dirty="0">
                <a:solidFill>
                  <a:schemeClr val="accent6">
                    <a:lumMod val="75000"/>
                  </a:schemeClr>
                </a:solidFill>
                <a:effectLst>
                  <a:outerShdw blurRad="38100" dist="38100" dir="2700000" algn="tl">
                    <a:srgbClr val="000000">
                      <a:alpha val="43137"/>
                    </a:srgbClr>
                  </a:outerShdw>
                </a:effectLst>
              </a:rPr>
              <a:t>process </a:t>
            </a:r>
            <a:r>
              <a:rPr lang="en-US" dirty="0" smtClean="0">
                <a:solidFill>
                  <a:schemeClr val="accent6">
                    <a:lumMod val="75000"/>
                  </a:schemeClr>
                </a:solidFill>
                <a:effectLst>
                  <a:outerShdw blurRad="38100" dist="38100" dir="2700000" algn="tl">
                    <a:srgbClr val="000000">
                      <a:alpha val="43137"/>
                    </a:srgbClr>
                  </a:outerShdw>
                </a:effectLst>
              </a:rPr>
              <a:t>for all citizens</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balance </a:t>
            </a:r>
            <a:r>
              <a:rPr lang="en-US" dirty="0">
                <a:solidFill>
                  <a:schemeClr val="accent6">
                    <a:lumMod val="75000"/>
                  </a:schemeClr>
                </a:solidFill>
                <a:effectLst>
                  <a:outerShdw blurRad="38100" dist="38100" dir="2700000" algn="tl">
                    <a:srgbClr val="000000">
                      <a:alpha val="43137"/>
                    </a:srgbClr>
                  </a:outerShdw>
                </a:effectLst>
              </a:rPr>
              <a:t>between majority rule and minority rights.</a:t>
            </a:r>
          </a:p>
          <a:p>
            <a:endParaRPr lang="en-US" dirty="0"/>
          </a:p>
        </p:txBody>
      </p:sp>
      <p:pic>
        <p:nvPicPr>
          <p:cNvPr id="7" name="Content Placeholder 6"/>
          <p:cNvPicPr>
            <a:picLocks noGrp="1" noChangeAspect="1"/>
          </p:cNvPicPr>
          <p:nvPr>
            <p:ph sz="half" idx="2"/>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4953000" y="2191321"/>
            <a:ext cx="3981450" cy="3078988"/>
          </a:xfrm>
        </p:spPr>
      </p:pic>
    </p:spTree>
    <p:extLst>
      <p:ext uri="{BB962C8B-B14F-4D97-AF65-F5344CB8AC3E}">
        <p14:creationId xmlns:p14="http://schemas.microsoft.com/office/powerpoint/2010/main" val="296576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Style Capitalism</a:t>
            </a:r>
            <a:endParaRPr lang="en-US" dirty="0"/>
          </a:p>
        </p:txBody>
      </p:sp>
      <p:pic>
        <p:nvPicPr>
          <p:cNvPr id="4" name="Content Placeholder 3"/>
          <p:cNvPicPr>
            <a:picLocks noGrp="1" noChangeAspect="1"/>
          </p:cNvPicPr>
          <p:nvPr>
            <p:ph idx="1"/>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658911" y="1447800"/>
            <a:ext cx="7051728" cy="4800600"/>
          </a:xfrm>
        </p:spPr>
      </p:pic>
    </p:spTree>
    <p:extLst>
      <p:ext uri="{BB962C8B-B14F-4D97-AF65-F5344CB8AC3E}">
        <p14:creationId xmlns:p14="http://schemas.microsoft.com/office/powerpoint/2010/main" val="2786174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economies create wealth? </a:t>
            </a:r>
            <a:endParaRPr lang="en-US" dirty="0"/>
          </a:p>
        </p:txBody>
      </p:sp>
      <p:sp>
        <p:nvSpPr>
          <p:cNvPr id="3" name="Content Placeholder 2"/>
          <p:cNvSpPr>
            <a:spLocks noGrp="1"/>
          </p:cNvSpPr>
          <p:nvPr>
            <p:ph idx="1"/>
          </p:nvPr>
        </p:nvSpPr>
        <p:spPr/>
        <p:txBody>
          <a:bodyPr>
            <a:normAutofit fontScale="92500" lnSpcReduction="20000"/>
          </a:bodyPr>
          <a:lstStyle/>
          <a:p>
            <a:pPr marL="82296" indent="0">
              <a:buNone/>
            </a:pPr>
            <a:r>
              <a:rPr lang="en-US" dirty="0" smtClean="0"/>
              <a:t>Wealth is created in societies by the way they manage their factors of production – and by which factors of production are available in a given place at a given time.</a:t>
            </a:r>
          </a:p>
          <a:p>
            <a:pPr marL="82296" indent="0">
              <a:buNone/>
            </a:pPr>
            <a:r>
              <a:rPr lang="en-US" dirty="0" smtClean="0"/>
              <a:t>The factors of production include: </a:t>
            </a:r>
          </a:p>
          <a:p>
            <a:pPr marL="653796" indent="-571500">
              <a:buFont typeface="+mj-lt"/>
              <a:buAutoNum type="romanUcPeriod"/>
            </a:pPr>
            <a:r>
              <a:rPr lang="en-US" u="sng" dirty="0" smtClean="0">
                <a:solidFill>
                  <a:schemeClr val="accent6">
                    <a:lumMod val="50000"/>
                  </a:schemeClr>
                </a:solidFill>
              </a:rPr>
              <a:t>Land</a:t>
            </a:r>
            <a:r>
              <a:rPr lang="en-US" dirty="0" smtClean="0">
                <a:solidFill>
                  <a:schemeClr val="accent6">
                    <a:lumMod val="50000"/>
                  </a:schemeClr>
                </a:solidFill>
              </a:rPr>
              <a:t>: </a:t>
            </a:r>
            <a:r>
              <a:rPr lang="en-US" dirty="0" smtClean="0"/>
              <a:t>Natural resources like water, timber, coal, iron ore, or oil.</a:t>
            </a:r>
          </a:p>
          <a:p>
            <a:pPr marL="653796" indent="-571500">
              <a:buFont typeface="+mj-lt"/>
              <a:buAutoNum type="romanUcPeriod"/>
            </a:pPr>
            <a:r>
              <a:rPr lang="en-US" u="sng" dirty="0" smtClean="0">
                <a:solidFill>
                  <a:schemeClr val="accent6">
                    <a:lumMod val="50000"/>
                  </a:schemeClr>
                </a:solidFill>
              </a:rPr>
              <a:t>Labor</a:t>
            </a:r>
            <a:r>
              <a:rPr lang="en-US" dirty="0" smtClean="0"/>
              <a:t>: Human resources like workers and entrepreneurs who invest. </a:t>
            </a:r>
          </a:p>
          <a:p>
            <a:pPr marL="653796" indent="-571500">
              <a:buFont typeface="+mj-lt"/>
              <a:buAutoNum type="romanUcPeriod"/>
            </a:pPr>
            <a:r>
              <a:rPr lang="en-US" u="sng" dirty="0" smtClean="0">
                <a:solidFill>
                  <a:schemeClr val="accent6">
                    <a:lumMod val="50000"/>
                  </a:schemeClr>
                </a:solidFill>
              </a:rPr>
              <a:t>Capital</a:t>
            </a:r>
            <a:r>
              <a:rPr lang="en-US" dirty="0" smtClean="0"/>
              <a:t>: Man-made resources like machines or tools used to produce goods.</a:t>
            </a:r>
            <a:endParaRPr lang="en-US" dirty="0"/>
          </a:p>
        </p:txBody>
      </p:sp>
    </p:spTree>
    <p:extLst>
      <p:ext uri="{BB962C8B-B14F-4D97-AF65-F5344CB8AC3E}">
        <p14:creationId xmlns:p14="http://schemas.microsoft.com/office/powerpoint/2010/main" val="2830643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320"/>
            <a:ext cx="7181088" cy="1143000"/>
          </a:xfrm>
        </p:spPr>
        <p:txBody>
          <a:bodyPr/>
          <a:lstStyle/>
          <a:p>
            <a:r>
              <a:rPr lang="en-US" dirty="0" smtClean="0"/>
              <a:t>Land</a:t>
            </a:r>
            <a:endParaRPr lang="en-US" dirty="0"/>
          </a:p>
        </p:txBody>
      </p:sp>
      <p:sp>
        <p:nvSpPr>
          <p:cNvPr id="4" name="Content Placeholder 3"/>
          <p:cNvSpPr>
            <a:spLocks noGrp="1"/>
          </p:cNvSpPr>
          <p:nvPr>
            <p:ph sz="half" idx="1"/>
          </p:nvPr>
        </p:nvSpPr>
        <p:spPr>
          <a:xfrm>
            <a:off x="1524000" y="1371600"/>
            <a:ext cx="3657600" cy="5334000"/>
          </a:xfrm>
        </p:spPr>
        <p:txBody>
          <a:bodyPr>
            <a:normAutofit fontScale="85000" lnSpcReduction="20000"/>
          </a:bodyPr>
          <a:lstStyle/>
          <a:p>
            <a:pPr marL="82296" indent="0">
              <a:buNone/>
            </a:pPr>
            <a:r>
              <a:rPr lang="en-US" dirty="0" smtClean="0"/>
              <a:t>Land may just be a really fine piece of real estate in downtown Manhattan.  Or, it might be a rich       plot of land like the       Comstock Lode.  It       may be a piece of        land with valuable     </a:t>
            </a:r>
            <a:r>
              <a:rPr lang="en-US" dirty="0" smtClean="0"/>
              <a:t>timber, water, or valuable resources like coal, oil, and iron ore.  Or</a:t>
            </a:r>
            <a:r>
              <a:rPr lang="en-US" dirty="0" smtClean="0"/>
              <a:t>,  an area which will soon see a railroad built across it, like the Gadsden Purchase did in the 1850s.  Where you build your business matters!</a:t>
            </a: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10200" y="228600"/>
            <a:ext cx="3329400" cy="2561795"/>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2057400"/>
            <a:ext cx="2677365" cy="228942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7586">
            <a:off x="6379813" y="2753261"/>
            <a:ext cx="2538356" cy="3375473"/>
          </a:xfrm>
          <a:prstGeom prst="rect">
            <a:avLst/>
          </a:prstGeom>
        </p:spPr>
      </p:pic>
    </p:spTree>
    <p:extLst>
      <p:ext uri="{BB962C8B-B14F-4D97-AF65-F5344CB8AC3E}">
        <p14:creationId xmlns:p14="http://schemas.microsoft.com/office/powerpoint/2010/main" val="728243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Labor: Human Resources and Entrepreneurship</a:t>
            </a:r>
            <a:endParaRPr lang="en-US" dirty="0"/>
          </a:p>
        </p:txBody>
      </p:sp>
      <p:sp>
        <p:nvSpPr>
          <p:cNvPr id="3" name="Content Placeholder 2"/>
          <p:cNvSpPr>
            <a:spLocks noGrp="1"/>
          </p:cNvSpPr>
          <p:nvPr>
            <p:ph sz="half" idx="1"/>
          </p:nvPr>
        </p:nvSpPr>
        <p:spPr>
          <a:xfrm>
            <a:off x="1219200" y="1524000"/>
            <a:ext cx="3874008" cy="5029200"/>
          </a:xfrm>
        </p:spPr>
        <p:txBody>
          <a:bodyPr>
            <a:normAutofit fontScale="77500" lnSpcReduction="20000"/>
          </a:bodyPr>
          <a:lstStyle/>
          <a:p>
            <a:pPr marL="82296" indent="0">
              <a:buNone/>
            </a:pPr>
            <a:r>
              <a:rPr lang="en-US" dirty="0" smtClean="0"/>
              <a:t>The people who work determine how productive that company will be.  But they have needs as well.  Every employee must satisfy his or her own basic needs, which means that they will have demands of the business.  </a:t>
            </a:r>
          </a:p>
          <a:p>
            <a:pPr marL="82296" indent="0">
              <a:buNone/>
            </a:pPr>
            <a:r>
              <a:rPr lang="en-US" dirty="0" smtClean="0"/>
              <a:t>Entrepreneurs are essential in a capitalist economy, because they invest their money in order to found companies.  In doing so, they take a major risk.  Only if their company is successful will they make a profit.  Many entrepreneurs fail several times before they succeed.  Some never succeed.</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60191" y="1295400"/>
            <a:ext cx="3679478" cy="5105400"/>
          </a:xfrm>
        </p:spPr>
      </p:pic>
    </p:spTree>
    <p:extLst>
      <p:ext uri="{BB962C8B-B14F-4D97-AF65-F5344CB8AC3E}">
        <p14:creationId xmlns:p14="http://schemas.microsoft.com/office/powerpoint/2010/main" val="703221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Capital: Resources of Productivity</a:t>
            </a:r>
            <a:endParaRPr lang="en-US" dirty="0"/>
          </a:p>
        </p:txBody>
      </p:sp>
      <p:sp>
        <p:nvSpPr>
          <p:cNvPr id="3" name="Content Placeholder 2"/>
          <p:cNvSpPr>
            <a:spLocks noGrp="1"/>
          </p:cNvSpPr>
          <p:nvPr>
            <p:ph sz="half" idx="1"/>
          </p:nvPr>
        </p:nvSpPr>
        <p:spPr>
          <a:xfrm>
            <a:off x="1219200" y="1524000"/>
            <a:ext cx="3645477" cy="5105400"/>
          </a:xfrm>
        </p:spPr>
        <p:txBody>
          <a:bodyPr>
            <a:normAutofit fontScale="85000" lnSpcReduction="20000"/>
          </a:bodyPr>
          <a:lstStyle/>
          <a:p>
            <a:pPr marL="82296" indent="0">
              <a:buNone/>
            </a:pPr>
            <a:r>
              <a:rPr lang="en-US" dirty="0" smtClean="0"/>
              <a:t>Capital refers to the man made goods that are used to increase the productivity of the company: buildings, factories, computers, and tools which are used by laborers in order to produce goods.  When capital is combined with efficient labor, the productivity of a company will increase dramatically, and – if there is a demand for the goods the company is making, enormous profits may follow.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6602" y="3352800"/>
            <a:ext cx="3962400" cy="3262376"/>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677" y="1143000"/>
            <a:ext cx="4286250" cy="2857500"/>
          </a:xfrm>
          <a:prstGeom prst="rect">
            <a:avLst/>
          </a:prstGeom>
        </p:spPr>
      </p:pic>
    </p:spTree>
    <p:extLst>
      <p:ext uri="{BB962C8B-B14F-4D97-AF65-F5344CB8AC3E}">
        <p14:creationId xmlns:p14="http://schemas.microsoft.com/office/powerpoint/2010/main" val="1740957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868680"/>
          </a:xfrm>
        </p:spPr>
        <p:txBody>
          <a:bodyPr/>
          <a:lstStyle/>
          <a:p>
            <a:r>
              <a:rPr lang="en-US" dirty="0" smtClean="0"/>
              <a:t>Scarcity… What drives prices.</a:t>
            </a:r>
            <a:endParaRPr lang="en-US" dirty="0"/>
          </a:p>
        </p:txBody>
      </p:sp>
      <p:sp>
        <p:nvSpPr>
          <p:cNvPr id="3" name="Content Placeholder 2"/>
          <p:cNvSpPr>
            <a:spLocks noGrp="1"/>
          </p:cNvSpPr>
          <p:nvPr>
            <p:ph sz="half" idx="1"/>
          </p:nvPr>
        </p:nvSpPr>
        <p:spPr>
          <a:xfrm>
            <a:off x="1066800" y="4953000"/>
            <a:ext cx="7924800" cy="1752600"/>
          </a:xfrm>
        </p:spPr>
        <p:txBody>
          <a:bodyPr>
            <a:normAutofit fontScale="70000" lnSpcReduction="20000"/>
          </a:bodyPr>
          <a:lstStyle/>
          <a:p>
            <a:pPr marL="82296" indent="0">
              <a:buNone/>
            </a:pPr>
            <a:r>
              <a:rPr lang="en-US" dirty="0" smtClean="0"/>
              <a:t>Scarcity in an economy is what determines the value of goods to one degree or another.  Where products are abundant, their monetary value is low.  But where products are scarce, their value may increase dramatically.  Consider the value of water in Virginia.  As a relatively abundant resource here in 2015, it’s pretty cheap.  On the other hand, consider the value of diamonds.  They are scarce – and therefore quite valuable.  </a:t>
            </a:r>
            <a:endParaRPr lang="en-US" dirty="0"/>
          </a:p>
        </p:txBody>
      </p:sp>
      <p:pic>
        <p:nvPicPr>
          <p:cNvPr id="5" name="Content Placeholder 4"/>
          <p:cNvPicPr>
            <a:picLocks noGrp="1" noChangeAspect="1"/>
          </p:cNvPicPr>
          <p:nvPr>
            <p:ph sz="half" idx="2"/>
          </p:nvPr>
        </p:nvPicPr>
        <p:blipFill>
          <a:blip r:embed="rId2">
            <a:grayscl/>
            <a:extLst>
              <a:ext uri="{28A0092B-C50C-407E-A947-70E740481C1C}">
                <a14:useLocalDpi xmlns:a14="http://schemas.microsoft.com/office/drawing/2010/main" val="0"/>
              </a:ext>
            </a:extLst>
          </a:blip>
          <a:stretch>
            <a:fillRect/>
          </a:stretch>
        </p:blipFill>
        <p:spPr>
          <a:xfrm>
            <a:off x="1676399" y="990601"/>
            <a:ext cx="6477001" cy="3944094"/>
          </a:xfrm>
        </p:spPr>
      </p:pic>
    </p:spTree>
    <p:extLst>
      <p:ext uri="{BB962C8B-B14F-4D97-AF65-F5344CB8AC3E}">
        <p14:creationId xmlns:p14="http://schemas.microsoft.com/office/powerpoint/2010/main" val="3230174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274638"/>
            <a:ext cx="7943088" cy="1143000"/>
          </a:xfrm>
        </p:spPr>
        <p:txBody>
          <a:bodyPr>
            <a:normAutofit fontScale="90000"/>
          </a:bodyPr>
          <a:lstStyle/>
          <a:p>
            <a:r>
              <a:rPr lang="en-US" dirty="0" smtClean="0"/>
              <a:t>Questions Which Must Be Answered by Every Society’s Economic System…</a:t>
            </a:r>
            <a:endParaRPr lang="en-US" dirty="0"/>
          </a:p>
        </p:txBody>
      </p:sp>
      <p:sp>
        <p:nvSpPr>
          <p:cNvPr id="6" name="Content Placeholder 5"/>
          <p:cNvSpPr>
            <a:spLocks noGrp="1"/>
          </p:cNvSpPr>
          <p:nvPr>
            <p:ph idx="1"/>
          </p:nvPr>
        </p:nvSpPr>
        <p:spPr/>
        <p:txBody>
          <a:bodyPr>
            <a:normAutofit fontScale="92500" lnSpcReduction="20000"/>
          </a:bodyPr>
          <a:lstStyle/>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What goods and services should be produced? </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For whom should goods and services be produced? </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How should goods and services be produced? </a:t>
            </a:r>
          </a:p>
          <a:p>
            <a:pPr marL="596646" indent="-514350">
              <a:buAutoNum type="arabicPeriod"/>
            </a:pPr>
            <a:r>
              <a:rPr lang="en-US" dirty="0" smtClean="0">
                <a:solidFill>
                  <a:schemeClr val="accent6">
                    <a:lumMod val="75000"/>
                  </a:schemeClr>
                </a:solidFill>
                <a:effectLst>
                  <a:outerShdw blurRad="38100" dist="38100" dir="2700000" algn="tl">
                    <a:srgbClr val="000000">
                      <a:alpha val="43137"/>
                    </a:srgbClr>
                  </a:outerShdw>
                </a:effectLst>
              </a:rPr>
              <a:t>How many goods and services should be produced? </a:t>
            </a:r>
          </a:p>
          <a:p>
            <a:pPr marL="82296" indent="0">
              <a:buNone/>
            </a:pPr>
            <a:r>
              <a:rPr lang="en-US" dirty="0" smtClean="0"/>
              <a:t>Replace “goods and services” with any important item in our economy: cars, gallons of gasoline, pounds of sugar, eggs, or pairs of shoes.  Decisions are made about all of these.</a:t>
            </a:r>
            <a:endParaRPr lang="en-US" dirty="0"/>
          </a:p>
        </p:txBody>
      </p:sp>
    </p:spTree>
    <p:extLst>
      <p:ext uri="{BB962C8B-B14F-4D97-AF65-F5344CB8AC3E}">
        <p14:creationId xmlns:p14="http://schemas.microsoft.com/office/powerpoint/2010/main" val="42332777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972</TotalTime>
  <Words>1646</Words>
  <Application>Microsoft Office PowerPoint</Application>
  <PresentationFormat>On-screen Show (4:3)</PresentationFormat>
  <Paragraphs>97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For Economies Differ in Kind</vt:lpstr>
      <vt:lpstr>What is Economics? </vt:lpstr>
      <vt:lpstr>American Style Capitalism</vt:lpstr>
      <vt:lpstr>How do economies create wealth? </vt:lpstr>
      <vt:lpstr>Land</vt:lpstr>
      <vt:lpstr>Labor: Human Resources and Entrepreneurship</vt:lpstr>
      <vt:lpstr>Capital: Resources of Productivity</vt:lpstr>
      <vt:lpstr>Scarcity… What drives prices.</vt:lpstr>
      <vt:lpstr>Questions Which Must Be Answered by Every Society’s Economic System…</vt:lpstr>
      <vt:lpstr>How we answer these questions determines our style of economy…</vt:lpstr>
      <vt:lpstr>Free Market Economies</vt:lpstr>
      <vt:lpstr>Adam Smith: The Wealth of Nations</vt:lpstr>
      <vt:lpstr>1.  No Government Intervention</vt:lpstr>
      <vt:lpstr>2.  Private Ownership</vt:lpstr>
      <vt:lpstr>3.  The Profit Motive</vt:lpstr>
      <vt:lpstr>4.  Competition</vt:lpstr>
      <vt:lpstr>5.  Consumer Sovereignty &amp;     Individual Choice</vt:lpstr>
      <vt:lpstr>Command Economies</vt:lpstr>
      <vt:lpstr>Karl Marx &amp; Fredrick Engles:    The Communist Manifesto </vt:lpstr>
      <vt:lpstr>Mixed Economies</vt:lpstr>
      <vt:lpstr>Democracy and Capitalism</vt:lpstr>
      <vt:lpstr>Authoritarian Systems and Command Economics</vt:lpstr>
      <vt:lpstr>Economic Conditions That Sustain  Democratic Institutions</vt:lpstr>
      <vt:lpstr>Social Conditions That Support Democratic Institutions</vt:lpstr>
      <vt:lpstr>Ideological Conditions That Support Democratic Institutions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 Economies Differ in Kind</dc:title>
  <dc:creator>Adam</dc:creator>
  <cp:lastModifiedBy>Adam</cp:lastModifiedBy>
  <cp:revision>21</cp:revision>
  <dcterms:created xsi:type="dcterms:W3CDTF">2015-06-22T02:21:40Z</dcterms:created>
  <dcterms:modified xsi:type="dcterms:W3CDTF">2015-06-25T23:58:42Z</dcterms:modified>
</cp:coreProperties>
</file>